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7" r:id="rId6"/>
    <p:sldId id="261" r:id="rId7"/>
    <p:sldId id="274" r:id="rId8"/>
    <p:sldId id="272" r:id="rId9"/>
    <p:sldId id="275" r:id="rId10"/>
    <p:sldId id="270" r:id="rId11"/>
    <p:sldId id="271" r:id="rId12"/>
    <p:sldId id="262" r:id="rId13"/>
    <p:sldId id="263" r:id="rId14"/>
    <p:sldId id="264" r:id="rId15"/>
    <p:sldId id="268"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F239A9A-B4B0-4B32-B8CD-2E25E95134C4}" type="datetimeFigureOut">
              <a:rPr lang="en-US" dirty="0"/>
              <a:t>6/1/2016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5518A9-B687-4302-9395-2322403C6656}" type="datetimeFigureOut">
              <a:rPr lang="en-US" dirty="0"/>
              <a:t>6/1/2016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99A684-0CB7-41E9-A4DF-5D1C2CA5BF6F}" type="datetimeFigureOut">
              <a:rPr lang="en-US" dirty="0"/>
              <a:t>6/1/2016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DD7C35-9E19-4518-A4B2-3B09CD8CC756}" type="datetimeFigureOut">
              <a:rPr lang="en-US" dirty="0"/>
              <a:t>6/1/2016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196DA8-8897-4DDF-BFB6-5D83863C837A}" type="datetimeFigureOut">
              <a:rPr lang="en-US" dirty="0"/>
              <a:t>6/1/2016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DCBBA708-C5F0-412D-90E2-1919F0D196AE}" type="datetimeFigureOut">
              <a:rPr lang="en-US" dirty="0"/>
              <a:t>6/1/2016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9C8F8FA-EF43-4642-9368-3F4E33039BD9}" type="datetimeFigureOut">
              <a:rPr lang="en-US" dirty="0"/>
              <a:t>6/1/2016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61E721-B01C-4D5D-A3CA-2E5518383F10}" type="datetimeFigureOut">
              <a:rPr lang="en-US" dirty="0"/>
              <a:t>6/1/2016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513FEF9-69D0-4F8C-A336-59491FBEDC47}" type="datetimeFigureOut">
              <a:rPr lang="en-US" dirty="0"/>
              <a:t>6/1/2016</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91E21DC-8981-44E6-BC8C-2BA8F673FFBB}" type="datetimeFigureOut">
              <a:rPr lang="en-US" dirty="0"/>
              <a:t>6/1/2016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EB9C5D3-0140-4E75-8D7F-C0623D06DFD7}" type="datetimeFigureOut">
              <a:rPr lang="en-US" dirty="0"/>
              <a:t>6/1/2016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5666F9-5B40-48E0-8DFD-99EF944CDD22}" type="datetimeFigureOut">
              <a:rPr lang="en-US" dirty="0"/>
              <a:t>6/1/2016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A698D6B-2C72-4E21-9893-A649C6E2A47D}" type="datetimeFigureOut">
              <a:rPr lang="en-US" dirty="0"/>
              <a:t>6/1/2016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6811C9-A66C-49F0-970E-F7B68D9109A0}" type="datetimeFigureOut">
              <a:rPr lang="en-US" dirty="0"/>
              <a:t>6/1/2016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6C01AE78-96A2-4A23-B183-3B6DB4374FE7}" type="datetimeFigureOut">
              <a:rPr lang="en-US" dirty="0"/>
              <a:t>6/1/2016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AE0757-B101-4811-9189-10EB2F458E2D}" type="datetimeFigureOut">
              <a:rPr lang="en-US" dirty="0"/>
              <a:t>6/1/2016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BDC078-589F-40E3-816C-EE21D62B5BBA}" type="datetimeFigureOut">
              <a:rPr lang="en-US" dirty="0"/>
              <a:t>6/1/2016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7004436-CA73-4D53-89B4-2A5C7347BF2F}" type="datetimeFigureOut">
              <a:rPr lang="en-US" dirty="0"/>
              <a:t>6/1/2016</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Alzheimer</a:t>
            </a:r>
            <a:endParaRPr lang="es-MX" dirty="0"/>
          </a:p>
        </p:txBody>
      </p:sp>
      <p:sp>
        <p:nvSpPr>
          <p:cNvPr id="3" name="Subtitle 2"/>
          <p:cNvSpPr>
            <a:spLocks noGrp="1"/>
          </p:cNvSpPr>
          <p:nvPr>
            <p:ph type="subTitle" idx="1"/>
          </p:nvPr>
        </p:nvSpPr>
        <p:spPr/>
        <p:txBody>
          <a:bodyPr/>
          <a:lstStyle/>
          <a:p>
            <a:r>
              <a:rPr lang="en-US" dirty="0" smtClean="0"/>
              <a:t>Lopez Flores Ana Laura</a:t>
            </a:r>
            <a:endParaRPr lang="es-MX" dirty="0"/>
          </a:p>
        </p:txBody>
      </p:sp>
    </p:spTree>
    <p:extLst>
      <p:ext uri="{BB962C8B-B14F-4D97-AF65-F5344CB8AC3E}">
        <p14:creationId xmlns:p14="http://schemas.microsoft.com/office/powerpoint/2010/main" val="38674996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Detección/Diagnóstico </a:t>
            </a:r>
            <a:endParaRPr lang="es-MX" dirty="0"/>
          </a:p>
        </p:txBody>
      </p:sp>
      <p:sp>
        <p:nvSpPr>
          <p:cNvPr id="3" name="Content Placeholder 2"/>
          <p:cNvSpPr>
            <a:spLocks noGrp="1"/>
          </p:cNvSpPr>
          <p:nvPr>
            <p:ph idx="1"/>
          </p:nvPr>
        </p:nvSpPr>
        <p:spPr/>
        <p:txBody>
          <a:bodyPr>
            <a:noAutofit/>
          </a:bodyPr>
          <a:lstStyle/>
          <a:p>
            <a:pPr marL="0" indent="0" algn="just">
              <a:buNone/>
            </a:pPr>
            <a:r>
              <a:rPr lang="es-MX" sz="2000" dirty="0">
                <a:effectLst/>
              </a:rPr>
              <a:t>Al inicio de la enfermedad de Alzheimer, diversos estados patológicos, presentan síntomas similares a los que presenta la enfermedad de Alzheimer, por esto es necesario conocer las características de cada uno y recurrir a diferentes exámenes, es imprescindible tener en cuenta los criterios de los distintos diagnósticos diferenciales para no conducir a la realización de un diagnóstico erróneo. Algunas de estas enfermedades son: [6]</a:t>
            </a:r>
          </a:p>
          <a:p>
            <a:pPr lvl="0" algn="just"/>
            <a:r>
              <a:rPr lang="es-MX" sz="2000" dirty="0" smtClean="0">
                <a:effectLst/>
              </a:rPr>
              <a:t>Demencia vascular.</a:t>
            </a:r>
          </a:p>
          <a:p>
            <a:pPr lvl="0" algn="just"/>
            <a:r>
              <a:rPr lang="es-MX" sz="2000" dirty="0" smtClean="0">
                <a:effectLst/>
              </a:rPr>
              <a:t>La </a:t>
            </a:r>
            <a:r>
              <a:rPr lang="es-MX" sz="2000" dirty="0">
                <a:effectLst/>
              </a:rPr>
              <a:t>demencia de la enfermedad de </a:t>
            </a:r>
            <a:r>
              <a:rPr lang="es-MX" sz="2000" dirty="0" smtClean="0">
                <a:effectLst/>
              </a:rPr>
              <a:t>Parkinson.</a:t>
            </a:r>
            <a:endParaRPr lang="es-MX" sz="2000" dirty="0">
              <a:effectLst/>
            </a:endParaRPr>
          </a:p>
          <a:p>
            <a:pPr lvl="0" algn="just"/>
            <a:r>
              <a:rPr lang="es-MX" sz="2000" dirty="0">
                <a:effectLst/>
              </a:rPr>
              <a:t>Demencia con cuerpos de </a:t>
            </a:r>
            <a:r>
              <a:rPr lang="es-MX" sz="2000" dirty="0" err="1" smtClean="0">
                <a:effectLst/>
              </a:rPr>
              <a:t>Lewy</a:t>
            </a:r>
            <a:r>
              <a:rPr lang="es-MX" sz="2000" dirty="0">
                <a:effectLst/>
              </a:rPr>
              <a:t>.</a:t>
            </a:r>
          </a:p>
          <a:p>
            <a:pPr lvl="0" algn="just"/>
            <a:r>
              <a:rPr lang="es-MX" sz="2000" dirty="0" smtClean="0">
                <a:effectLst/>
              </a:rPr>
              <a:t>La </a:t>
            </a:r>
            <a:r>
              <a:rPr lang="es-MX" sz="2000" dirty="0">
                <a:effectLst/>
              </a:rPr>
              <a:t>enfermedad de </a:t>
            </a:r>
            <a:r>
              <a:rPr lang="es-MX" sz="2000" dirty="0" err="1" smtClean="0">
                <a:effectLst/>
              </a:rPr>
              <a:t>Creutzfeldt</a:t>
            </a:r>
            <a:r>
              <a:rPr lang="es-MX" sz="2000" dirty="0" smtClean="0">
                <a:effectLst/>
              </a:rPr>
              <a:t>-Jakob.</a:t>
            </a:r>
            <a:endParaRPr lang="es-MX" sz="2000" dirty="0">
              <a:effectLst/>
            </a:endParaRPr>
          </a:p>
          <a:p>
            <a:pPr lvl="0" algn="just"/>
            <a:r>
              <a:rPr lang="es-MX" sz="2000" dirty="0" smtClean="0">
                <a:effectLst/>
              </a:rPr>
              <a:t>La </a:t>
            </a:r>
            <a:r>
              <a:rPr lang="es-MX" sz="2000" dirty="0">
                <a:effectLst/>
              </a:rPr>
              <a:t>hidrocefalia de presión </a:t>
            </a:r>
            <a:r>
              <a:rPr lang="es-MX" sz="2000" dirty="0" smtClean="0">
                <a:effectLst/>
              </a:rPr>
              <a:t>normal. [</a:t>
            </a:r>
            <a:r>
              <a:rPr lang="es-MX" sz="2000" dirty="0">
                <a:effectLst/>
              </a:rPr>
              <a:t>9</a:t>
            </a:r>
            <a:r>
              <a:rPr lang="es-MX" sz="2000" dirty="0" smtClean="0">
                <a:effectLst/>
              </a:rPr>
              <a:t>]</a:t>
            </a:r>
            <a:endParaRPr lang="es-MX" sz="2000" dirty="0">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0992" y="4122492"/>
            <a:ext cx="2743200" cy="2261934"/>
          </a:xfrm>
          <a:prstGeom prst="rect">
            <a:avLst/>
          </a:prstGeom>
        </p:spPr>
      </p:pic>
    </p:spTree>
    <p:extLst>
      <p:ext uri="{BB962C8B-B14F-4D97-AF65-F5344CB8AC3E}">
        <p14:creationId xmlns:p14="http://schemas.microsoft.com/office/powerpoint/2010/main" val="33528382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Detección/Diagnóstico </a:t>
            </a:r>
            <a:endParaRPr lang="es-MX" dirty="0"/>
          </a:p>
        </p:txBody>
      </p:sp>
      <p:sp>
        <p:nvSpPr>
          <p:cNvPr id="3" name="Content Placeholder 2"/>
          <p:cNvSpPr>
            <a:spLocks noGrp="1"/>
          </p:cNvSpPr>
          <p:nvPr>
            <p:ph idx="1"/>
          </p:nvPr>
        </p:nvSpPr>
        <p:spPr/>
        <p:txBody>
          <a:bodyPr>
            <a:normAutofit/>
          </a:bodyPr>
          <a:lstStyle/>
          <a:p>
            <a:pPr marL="0" indent="0" algn="just">
              <a:buNone/>
            </a:pPr>
            <a:r>
              <a:rPr lang="es-MX" sz="2000" dirty="0">
                <a:effectLst/>
              </a:rPr>
              <a:t>También puede confundirse con diferentes condiciones como lo son infecciones, deficiencia vitamínica, problemas tiroideos, tumores cerebrales, efectos secundarios de fármacos, diferentes formas de intoxicación y depresión. </a:t>
            </a:r>
            <a:endParaRPr lang="es-MX" sz="2000" dirty="0" smtClean="0">
              <a:effectLst/>
            </a:endParaRPr>
          </a:p>
          <a:p>
            <a:pPr marL="0" indent="0" algn="just">
              <a:buNone/>
            </a:pPr>
            <a:r>
              <a:rPr lang="es-MX" sz="2000" dirty="0" smtClean="0">
                <a:effectLst/>
              </a:rPr>
              <a:t>Además </a:t>
            </a:r>
            <a:r>
              <a:rPr lang="es-MX" sz="2000" dirty="0">
                <a:effectLst/>
              </a:rPr>
              <a:t>de evaluar la memoria y habilidades cognitivas, puede realizarse una tomografía computarizada o una resonancia </a:t>
            </a:r>
            <a:r>
              <a:rPr lang="es-MX" sz="2000" dirty="0" smtClean="0">
                <a:effectLst/>
              </a:rPr>
              <a:t>magnética. </a:t>
            </a:r>
            <a:endParaRPr lang="es-MX" sz="2000" dirty="0">
              <a:effectLst/>
            </a:endParaRPr>
          </a:p>
          <a:p>
            <a:pPr marL="0" indent="0" algn="just">
              <a:buNone/>
            </a:pPr>
            <a:r>
              <a:rPr lang="es-MX" sz="2000" dirty="0">
                <a:effectLst/>
              </a:rPr>
              <a:t>A medida que la enfermedad progresa, su desarrollo característico, permite establecer el diagnostico confiable con mayor facilidad. El diagnóstico de EA es clínico, no existen test de laboratorio que confirmen la presencia de la enfermedad, excepto post-mortem. [5] [6] [3</a:t>
            </a:r>
            <a:r>
              <a:rPr lang="es-MX" sz="2000" dirty="0" smtClean="0">
                <a:effectLst/>
              </a:rPr>
              <a:t>]</a:t>
            </a:r>
            <a:endParaRPr lang="es-MX" sz="2000" dirty="0">
              <a:effectLst/>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52367"/>
          <a:stretch/>
        </p:blipFill>
        <p:spPr>
          <a:xfrm>
            <a:off x="2990455" y="5253210"/>
            <a:ext cx="3389803" cy="1463040"/>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4302" t="47633" r="22170" b="4734"/>
          <a:stretch/>
        </p:blipFill>
        <p:spPr>
          <a:xfrm>
            <a:off x="6380258" y="5253210"/>
            <a:ext cx="1814493" cy="1463040"/>
          </a:xfrm>
          <a:prstGeom prst="rect">
            <a:avLst/>
          </a:prstGeom>
        </p:spPr>
      </p:pic>
    </p:spTree>
    <p:extLst>
      <p:ext uri="{BB962C8B-B14F-4D97-AF65-F5344CB8AC3E}">
        <p14:creationId xmlns:p14="http://schemas.microsoft.com/office/powerpoint/2010/main" val="1630629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Tratamiento</a:t>
            </a:r>
            <a:endParaRPr lang="es-MX" dirty="0"/>
          </a:p>
        </p:txBody>
      </p:sp>
      <p:sp>
        <p:nvSpPr>
          <p:cNvPr id="3" name="Content Placeholder 2"/>
          <p:cNvSpPr>
            <a:spLocks noGrp="1"/>
          </p:cNvSpPr>
          <p:nvPr>
            <p:ph idx="1"/>
          </p:nvPr>
        </p:nvSpPr>
        <p:spPr/>
        <p:txBody>
          <a:bodyPr>
            <a:noAutofit/>
          </a:bodyPr>
          <a:lstStyle/>
          <a:p>
            <a:pPr marL="0" indent="0" algn="just">
              <a:buNone/>
            </a:pPr>
            <a:r>
              <a:rPr lang="es-MX" sz="2000" dirty="0">
                <a:effectLst/>
              </a:rPr>
              <a:t>En la actualidad, la enfermedad de Alzheimer no tiene una cura conocida, no existen medicamentos o terapias específicas para detener o retardar su </a:t>
            </a:r>
            <a:r>
              <a:rPr lang="es-MX" sz="2000" dirty="0" smtClean="0">
                <a:effectLst/>
              </a:rPr>
              <a:t>proceso. </a:t>
            </a:r>
            <a:r>
              <a:rPr lang="es-MX" sz="2000" dirty="0">
                <a:effectLst/>
              </a:rPr>
              <a:t>[6]</a:t>
            </a:r>
          </a:p>
          <a:p>
            <a:pPr marL="0" indent="0" algn="just">
              <a:buNone/>
            </a:pPr>
            <a:r>
              <a:rPr lang="es-MX" sz="2000" dirty="0" smtClean="0">
                <a:effectLst/>
              </a:rPr>
              <a:t>Aunque no existe cura para la enfermedad, se </a:t>
            </a:r>
            <a:r>
              <a:rPr lang="es-MX" sz="2000" dirty="0">
                <a:effectLst/>
              </a:rPr>
              <a:t>encuentran disponibles algunos tratamientos que pueden aminorar </a:t>
            </a:r>
            <a:r>
              <a:rPr lang="es-MX" sz="2000" dirty="0" smtClean="0">
                <a:effectLst/>
              </a:rPr>
              <a:t>los síntomas. </a:t>
            </a:r>
            <a:r>
              <a:rPr lang="es-MX" sz="2000" dirty="0">
                <a:effectLst/>
              </a:rPr>
              <a:t>[5]</a:t>
            </a:r>
          </a:p>
          <a:p>
            <a:pPr marL="0" indent="0" algn="just">
              <a:buNone/>
            </a:pPr>
            <a:r>
              <a:rPr lang="es-MX" sz="2000" dirty="0">
                <a:effectLst/>
              </a:rPr>
              <a:t>Los medicamentos deben tener como objetivo síntomas específicos para que sus efectos puedan ser monitorizados. Ninguna droga contribuye a revertir la enfermedad, lo que en realidad se hace es tratar algunos de los problemas que se van presentando a lo largo de la enfermedad</a:t>
            </a:r>
            <a:r>
              <a:rPr lang="es-MX" sz="2000" dirty="0" smtClean="0">
                <a:effectLst/>
              </a:rPr>
              <a:t>.[</a:t>
            </a:r>
            <a:r>
              <a:rPr lang="es-MX" sz="2000" dirty="0">
                <a:effectLst/>
              </a:rPr>
              <a:t>8</a:t>
            </a:r>
            <a:r>
              <a:rPr lang="es-MX" sz="2000" dirty="0" smtClean="0">
                <a:effectLst/>
              </a:rPr>
              <a:t>]</a:t>
            </a:r>
            <a:endParaRPr lang="es-MX" sz="2000" dirty="0">
              <a:effectLst/>
            </a:endParaRPr>
          </a:p>
        </p:txBody>
      </p:sp>
    </p:spTree>
    <p:extLst>
      <p:ext uri="{BB962C8B-B14F-4D97-AF65-F5344CB8AC3E}">
        <p14:creationId xmlns:p14="http://schemas.microsoft.com/office/powerpoint/2010/main" val="18793342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b="1" dirty="0"/>
              <a:t>Conclusiones</a:t>
            </a:r>
            <a:endParaRPr lang="es-MX" dirty="0"/>
          </a:p>
        </p:txBody>
      </p:sp>
      <p:sp>
        <p:nvSpPr>
          <p:cNvPr id="3" name="Content Placeholder 2"/>
          <p:cNvSpPr>
            <a:spLocks noGrp="1"/>
          </p:cNvSpPr>
          <p:nvPr>
            <p:ph idx="1"/>
          </p:nvPr>
        </p:nvSpPr>
        <p:spPr/>
        <p:txBody>
          <a:bodyPr>
            <a:noAutofit/>
          </a:bodyPr>
          <a:lstStyle/>
          <a:p>
            <a:pPr marL="0" indent="0" algn="just">
              <a:buNone/>
            </a:pPr>
            <a:r>
              <a:rPr lang="es-MX" sz="2000" dirty="0">
                <a:effectLst/>
              </a:rPr>
              <a:t>El diagnóstico del Alzheimer se basa en la actualidad en una descripción detallada del comportamiento del paciente, junto con la realización de un examen del estado físico y neurológico, así como de distintas pruebas complementarias que permiten descartar la existencia de tumores cerebrales </a:t>
            </a:r>
            <a:r>
              <a:rPr lang="es-MX" sz="2000" dirty="0" smtClean="0">
                <a:effectLst/>
              </a:rPr>
              <a:t>además </a:t>
            </a:r>
            <a:r>
              <a:rPr lang="es-MX" sz="2000" dirty="0">
                <a:effectLst/>
              </a:rPr>
              <a:t>como otras causas potencialmente tratables. </a:t>
            </a:r>
          </a:p>
          <a:p>
            <a:pPr marL="0" indent="0" algn="just">
              <a:buNone/>
            </a:pPr>
            <a:r>
              <a:rPr lang="es-MX" sz="2000" dirty="0" smtClean="0">
                <a:effectLst/>
              </a:rPr>
              <a:t>Sin embargo, es </a:t>
            </a:r>
            <a:r>
              <a:rPr lang="es-MX" sz="2000" dirty="0">
                <a:effectLst/>
              </a:rPr>
              <a:t>prioritario encontrar </a:t>
            </a:r>
            <a:r>
              <a:rPr lang="es-MX" sz="2000" dirty="0" err="1">
                <a:effectLst/>
              </a:rPr>
              <a:t>biomarcadores</a:t>
            </a:r>
            <a:r>
              <a:rPr lang="es-MX" sz="2000" dirty="0">
                <a:effectLst/>
              </a:rPr>
              <a:t> de la evolución de la enfermedad que permitan detectarla en fases tempranas en las que aún no se presentan sus síntomas, y antes de que se haya producido una importante pérdida de sinapsis y neuronas, cuando las estrategias terapéuticas en desarrollo tendrían mayores posibilidades de éxito. </a:t>
            </a:r>
          </a:p>
          <a:p>
            <a:pPr marL="0" indent="0" algn="just">
              <a:buNone/>
            </a:pPr>
            <a:r>
              <a:rPr lang="es-MX" sz="2000" dirty="0" smtClean="0">
                <a:effectLst/>
              </a:rPr>
              <a:t>La </a:t>
            </a:r>
            <a:r>
              <a:rPr lang="es-MX" sz="2000" dirty="0">
                <a:effectLst/>
              </a:rPr>
              <a:t>única vía posible para vencer para frenar el avance vertiginoso de esta enfermedad y reducir el número de afectados en un futuro próximo es la investigación. </a:t>
            </a:r>
            <a:endParaRPr lang="es-MX" sz="2000" dirty="0" smtClean="0">
              <a:effectLst/>
            </a:endParaRPr>
          </a:p>
        </p:txBody>
      </p:sp>
    </p:spTree>
    <p:extLst>
      <p:ext uri="{BB962C8B-B14F-4D97-AF65-F5344CB8AC3E}">
        <p14:creationId xmlns:p14="http://schemas.microsoft.com/office/powerpoint/2010/main" val="3230914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b="1" dirty="0"/>
              <a:t>Trabajo futuro</a:t>
            </a:r>
            <a:endParaRPr lang="es-MX" dirty="0"/>
          </a:p>
        </p:txBody>
      </p:sp>
      <p:sp>
        <p:nvSpPr>
          <p:cNvPr id="3" name="Content Placeholder 2"/>
          <p:cNvSpPr>
            <a:spLocks noGrp="1"/>
          </p:cNvSpPr>
          <p:nvPr>
            <p:ph idx="1"/>
          </p:nvPr>
        </p:nvSpPr>
        <p:spPr/>
        <p:txBody>
          <a:bodyPr>
            <a:normAutofit/>
          </a:bodyPr>
          <a:lstStyle/>
          <a:p>
            <a:pPr marL="0" indent="0" algn="just">
              <a:buNone/>
            </a:pPr>
            <a:r>
              <a:rPr lang="es-MX" sz="2000" dirty="0">
                <a:effectLst/>
              </a:rPr>
              <a:t>Hoy día la cura para el Alzheimer no existe y es bien sabido sobre la existencia de diversas organizaciones que se dedican única y exclusivamente a la investigación de esta y de medios para su detección en sus primeras etapas, donde su tratamiento aun es efectivo. Por lo que es indiscutible el trabajo futuro que el tema comprende</a:t>
            </a:r>
            <a:r>
              <a:rPr lang="es-MX" sz="2000" dirty="0" smtClean="0">
                <a:effectLst/>
              </a:rPr>
              <a:t>.</a:t>
            </a:r>
            <a:endParaRPr lang="es-MX" sz="2000" dirty="0">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2349" y="3695696"/>
            <a:ext cx="3657600" cy="2743200"/>
          </a:xfrm>
          <a:prstGeom prst="rect">
            <a:avLst/>
          </a:prstGeom>
        </p:spPr>
      </p:pic>
    </p:spTree>
    <p:extLst>
      <p:ext uri="{BB962C8B-B14F-4D97-AF65-F5344CB8AC3E}">
        <p14:creationId xmlns:p14="http://schemas.microsoft.com/office/powerpoint/2010/main" val="34637404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Referencias</a:t>
            </a:r>
            <a:endParaRPr lang="es-MX" dirty="0"/>
          </a:p>
        </p:txBody>
      </p:sp>
      <p:pic>
        <p:nvPicPr>
          <p:cNvPr id="6" name="Content Placeholder 5"/>
          <p:cNvPicPr>
            <a:picLocks noGrp="1" noChangeAspect="1"/>
          </p:cNvPicPr>
          <p:nvPr>
            <p:ph idx="1"/>
          </p:nvPr>
        </p:nvPicPr>
        <p:blipFill rotWithShape="1">
          <a:blip r:embed="rId2"/>
          <a:srcRect l="1812" t="1462" r="1162" b="52304"/>
          <a:stretch/>
        </p:blipFill>
        <p:spPr>
          <a:xfrm>
            <a:off x="754588" y="2391961"/>
            <a:ext cx="9465325" cy="3931920"/>
          </a:xfrm>
          <a:prstGeom prst="rect">
            <a:avLst/>
          </a:prstGeom>
        </p:spPr>
      </p:pic>
    </p:spTree>
    <p:extLst>
      <p:ext uri="{BB962C8B-B14F-4D97-AF65-F5344CB8AC3E}">
        <p14:creationId xmlns:p14="http://schemas.microsoft.com/office/powerpoint/2010/main" val="30356093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Referencias</a:t>
            </a:r>
            <a:endParaRPr lang="es-MX" dirty="0"/>
          </a:p>
        </p:txBody>
      </p:sp>
      <p:pic>
        <p:nvPicPr>
          <p:cNvPr id="5" name="Content Placeholder 4"/>
          <p:cNvPicPr>
            <a:picLocks noGrp="1" noChangeAspect="1"/>
          </p:cNvPicPr>
          <p:nvPr>
            <p:ph idx="1"/>
          </p:nvPr>
        </p:nvPicPr>
        <p:blipFill rotWithShape="1">
          <a:blip r:embed="rId2"/>
          <a:srcRect l="878" t="49032" r="1029" b="2047"/>
          <a:stretch/>
        </p:blipFill>
        <p:spPr>
          <a:xfrm>
            <a:off x="755026" y="2237267"/>
            <a:ext cx="9464450" cy="4114800"/>
          </a:xfrm>
          <a:prstGeom prst="rect">
            <a:avLst/>
          </a:prstGeom>
        </p:spPr>
      </p:pic>
    </p:spTree>
    <p:extLst>
      <p:ext uri="{BB962C8B-B14F-4D97-AF65-F5344CB8AC3E}">
        <p14:creationId xmlns:p14="http://schemas.microsoft.com/office/powerpoint/2010/main" val="25386047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Introducción</a:t>
            </a:r>
            <a:endParaRPr lang="es-MX" dirty="0"/>
          </a:p>
        </p:txBody>
      </p:sp>
      <p:sp>
        <p:nvSpPr>
          <p:cNvPr id="3" name="Content Placeholder 2"/>
          <p:cNvSpPr>
            <a:spLocks noGrp="1"/>
          </p:cNvSpPr>
          <p:nvPr>
            <p:ph idx="1"/>
          </p:nvPr>
        </p:nvSpPr>
        <p:spPr/>
        <p:txBody>
          <a:bodyPr>
            <a:normAutofit/>
          </a:bodyPr>
          <a:lstStyle/>
          <a:p>
            <a:pPr marL="0" indent="0" algn="just">
              <a:buNone/>
            </a:pPr>
            <a:r>
              <a:rPr lang="es-MX" sz="2000" dirty="0">
                <a:effectLst/>
              </a:rPr>
              <a:t>La </a:t>
            </a:r>
            <a:r>
              <a:rPr lang="es-MX" sz="2000" b="1" dirty="0">
                <a:solidFill>
                  <a:schemeClr val="bg1"/>
                </a:solidFill>
                <a:effectLst/>
              </a:rPr>
              <a:t>demencia</a:t>
            </a:r>
            <a:r>
              <a:rPr lang="es-MX" sz="2000" dirty="0">
                <a:solidFill>
                  <a:schemeClr val="bg1"/>
                </a:solidFill>
                <a:effectLst/>
              </a:rPr>
              <a:t> </a:t>
            </a:r>
            <a:r>
              <a:rPr lang="es-MX" sz="2000" dirty="0">
                <a:effectLst/>
              </a:rPr>
              <a:t>es uno de los trastornos cerebrales orgánicos más importantes. Se manifiesta de forma crónica y progresiva, con presencia de alteraciones en funciones cognitivas como la memoria, el pensamiento, la orientación, el cálculo, el lenguaje y la capacidad de aprendizaje sin tener que producir, en principio, un trastorno en la conciencia. </a:t>
            </a:r>
            <a:r>
              <a:rPr lang="es-MX" sz="2000" dirty="0" smtClean="0">
                <a:effectLst/>
              </a:rPr>
              <a:t>Sin </a:t>
            </a:r>
            <a:r>
              <a:rPr lang="es-MX" sz="2000" dirty="0">
                <a:effectLst/>
              </a:rPr>
              <a:t>embargo, puede ocasionar un deterioro en el control emocional, en el comportamiento social o en la motivación. </a:t>
            </a:r>
            <a:r>
              <a:rPr lang="es-MX" sz="2000" dirty="0" smtClean="0">
                <a:effectLst/>
              </a:rPr>
              <a:t>[</a:t>
            </a:r>
            <a:r>
              <a:rPr lang="es-MX" sz="2000" dirty="0">
                <a:effectLst/>
              </a:rPr>
              <a:t>3</a:t>
            </a:r>
            <a:r>
              <a:rPr lang="es-MX" sz="2000" dirty="0" smtClean="0">
                <a:effectLst/>
              </a:rPr>
              <a:t>]</a:t>
            </a:r>
          </a:p>
          <a:p>
            <a:pPr marL="0" indent="0" algn="just">
              <a:buNone/>
            </a:pPr>
            <a:endParaRPr lang="es-MX" sz="800" dirty="0">
              <a:effectLst/>
            </a:endParaRPr>
          </a:p>
          <a:p>
            <a:pPr marL="0" indent="0" algn="just">
              <a:buNone/>
            </a:pPr>
            <a:r>
              <a:rPr lang="es-MX" sz="2000" dirty="0">
                <a:effectLst/>
              </a:rPr>
              <a:t>Las demencias pueden clasificarse atendiendo a múltiples criterios, uno de los más utilizados es en función del grado de reversibilidad</a:t>
            </a:r>
            <a:r>
              <a:rPr lang="es-MX" sz="2000" dirty="0" smtClean="0">
                <a:effectLst/>
              </a:rPr>
              <a:t>:</a:t>
            </a:r>
            <a:endParaRPr lang="es-MX" sz="2000" dirty="0">
              <a:effectLst/>
            </a:endParaRPr>
          </a:p>
          <a:p>
            <a:pPr lvl="2" algn="just"/>
            <a:r>
              <a:rPr lang="es-MX" sz="2000" dirty="0" smtClean="0">
                <a:effectLst/>
              </a:rPr>
              <a:t>Reversibles.</a:t>
            </a:r>
          </a:p>
          <a:p>
            <a:pPr lvl="2" algn="just"/>
            <a:r>
              <a:rPr lang="es-MX" sz="2000" dirty="0" smtClean="0">
                <a:effectLst/>
              </a:rPr>
              <a:t>Irreversibles. </a:t>
            </a:r>
            <a:r>
              <a:rPr lang="es-MX" sz="2000" dirty="0">
                <a:effectLst/>
              </a:rPr>
              <a:t>[3</a:t>
            </a:r>
            <a:r>
              <a:rPr lang="es-MX" sz="2000" dirty="0" smtClean="0">
                <a:effectLst/>
              </a:rPr>
              <a:t>]</a:t>
            </a:r>
            <a:endParaRPr lang="es-MX" sz="2000" dirty="0">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6643" y="4757416"/>
            <a:ext cx="2756049" cy="1828800"/>
          </a:xfrm>
          <a:prstGeom prst="rect">
            <a:avLst/>
          </a:prstGeom>
        </p:spPr>
      </p:pic>
    </p:spTree>
    <p:extLst>
      <p:ext uri="{BB962C8B-B14F-4D97-AF65-F5344CB8AC3E}">
        <p14:creationId xmlns:p14="http://schemas.microsoft.com/office/powerpoint/2010/main" val="33850275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Introducción</a:t>
            </a:r>
          </a:p>
        </p:txBody>
      </p:sp>
      <p:sp>
        <p:nvSpPr>
          <p:cNvPr id="3" name="Content Placeholder 2"/>
          <p:cNvSpPr>
            <a:spLocks noGrp="1"/>
          </p:cNvSpPr>
          <p:nvPr>
            <p:ph idx="1"/>
          </p:nvPr>
        </p:nvSpPr>
        <p:spPr/>
        <p:txBody>
          <a:bodyPr>
            <a:normAutofit/>
          </a:bodyPr>
          <a:lstStyle/>
          <a:p>
            <a:pPr marL="0" indent="0" algn="just">
              <a:buNone/>
            </a:pPr>
            <a:r>
              <a:rPr lang="es-MX" sz="2000" dirty="0">
                <a:effectLst/>
              </a:rPr>
              <a:t>Ahora bien, la enfermedad de </a:t>
            </a:r>
            <a:r>
              <a:rPr lang="es-MX" sz="2000" b="1" dirty="0">
                <a:solidFill>
                  <a:schemeClr val="bg1"/>
                </a:solidFill>
                <a:effectLst/>
              </a:rPr>
              <a:t>Alzheimer</a:t>
            </a:r>
            <a:r>
              <a:rPr lang="es-MX" sz="2000" dirty="0">
                <a:effectLst/>
              </a:rPr>
              <a:t> (EA) es el tipo de demencia irreversible más frecuente en la vejez. Es una enfermedad neurodegenerativa que se manifiesta como deterioro cognitivo y trastornos conductuales. Se caracteriza, en su forma típica, por una pérdida de la memoria inmediata y de otras capacidades mentales a medida que mueren las células nerviosas (neuronas) y se atrofian diferentes zonas del cerebro</a:t>
            </a:r>
            <a:r>
              <a:rPr lang="es-MX" sz="2000" dirty="0" smtClean="0">
                <a:effectLst/>
              </a:rPr>
              <a:t>.</a:t>
            </a:r>
          </a:p>
          <a:p>
            <a:pPr marL="0" indent="0" algn="just">
              <a:buNone/>
            </a:pPr>
            <a:endParaRPr lang="es-MX" sz="800" dirty="0" smtClean="0">
              <a:effectLst/>
            </a:endParaRPr>
          </a:p>
          <a:p>
            <a:pPr marL="0" indent="0" algn="just">
              <a:buNone/>
            </a:pPr>
            <a:r>
              <a:rPr lang="es-MX" sz="2000" dirty="0" smtClean="0">
                <a:effectLst/>
              </a:rPr>
              <a:t>Suele </a:t>
            </a:r>
            <a:r>
              <a:rPr lang="es-MX" sz="2000" dirty="0">
                <a:effectLst/>
              </a:rPr>
              <a:t>tener una duración </a:t>
            </a:r>
            <a:r>
              <a:rPr lang="es-MX" sz="2000" dirty="0" smtClean="0">
                <a:effectLst/>
              </a:rPr>
              <a:t>aproximada </a:t>
            </a:r>
            <a:r>
              <a:rPr lang="es-MX" sz="2000" dirty="0">
                <a:effectLst/>
              </a:rPr>
              <a:t>después del diagnóstico de 10 años, aunque esto puede variar en proporción directa con la severidad de la enfermedad al momento del diagnóstico. Se le considera una enfermedad </a:t>
            </a:r>
            <a:r>
              <a:rPr lang="es-MX" sz="2000" dirty="0" smtClean="0">
                <a:effectLst/>
              </a:rPr>
              <a:t>social. </a:t>
            </a:r>
            <a:r>
              <a:rPr lang="es-MX" sz="2000" dirty="0">
                <a:effectLst/>
              </a:rPr>
              <a:t>[3] [4</a:t>
            </a:r>
            <a:r>
              <a:rPr lang="es-MX" sz="2000" dirty="0" smtClean="0">
                <a:effectLst/>
              </a:rPr>
              <a:t>]</a:t>
            </a:r>
            <a:endParaRPr lang="es-MX" sz="2000" dirty="0">
              <a:effectLst/>
            </a:endParaRPr>
          </a:p>
        </p:txBody>
      </p:sp>
    </p:spTree>
    <p:extLst>
      <p:ext uri="{BB962C8B-B14F-4D97-AF65-F5344CB8AC3E}">
        <p14:creationId xmlns:p14="http://schemas.microsoft.com/office/powerpoint/2010/main" val="15170970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b="1" dirty="0" smtClean="0"/>
              <a:t>Justificación</a:t>
            </a:r>
            <a:endParaRPr lang="es-MX" dirty="0"/>
          </a:p>
        </p:txBody>
      </p:sp>
      <p:sp>
        <p:nvSpPr>
          <p:cNvPr id="3" name="Content Placeholder 2"/>
          <p:cNvSpPr>
            <a:spLocks noGrp="1"/>
          </p:cNvSpPr>
          <p:nvPr>
            <p:ph idx="1"/>
          </p:nvPr>
        </p:nvSpPr>
        <p:spPr/>
        <p:txBody>
          <a:bodyPr>
            <a:normAutofit/>
          </a:bodyPr>
          <a:lstStyle/>
          <a:p>
            <a:pPr marL="0" indent="0" algn="just">
              <a:buNone/>
            </a:pPr>
            <a:r>
              <a:rPr lang="es-MX" sz="2000" dirty="0" smtClean="0">
                <a:effectLst/>
              </a:rPr>
              <a:t>La </a:t>
            </a:r>
            <a:r>
              <a:rPr lang="es-MX" sz="2000" dirty="0">
                <a:effectLst/>
              </a:rPr>
              <a:t>presente investigación se enfocara en la búsqueda de información relacionada a los principales síntomas de la enfermedad de Alzheimer así como de los tratamientos existentes de este terrible mal; debido al alto porcentaje de personas que la padecen, las graves consecuencias se sabe puede acarrear el padecer Alzheimer y por sobre todo lo tardío que llega a ser su diagnóstico, me parece de relevancia conocer lo ya dicho para que pueda ser tomado en cuenta si se llegase a presentar la ocasión</a:t>
            </a:r>
            <a:r>
              <a:rPr lang="es-MX" sz="2000" dirty="0" smtClean="0">
                <a:effectLst/>
              </a:rPr>
              <a:t>. [1</a:t>
            </a:r>
            <a:r>
              <a:rPr lang="es-MX" sz="2000" dirty="0">
                <a:effectLst/>
              </a:rPr>
              <a:t>] [3</a:t>
            </a:r>
            <a:r>
              <a:rPr lang="es-MX" sz="2000" dirty="0" smtClean="0">
                <a:effectLst/>
              </a:rPr>
              <a:t>]</a:t>
            </a:r>
            <a:endParaRPr lang="es-MX" sz="2000" dirty="0">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5804" y="4136531"/>
            <a:ext cx="3657600" cy="2438400"/>
          </a:xfrm>
          <a:prstGeom prst="rect">
            <a:avLst/>
          </a:prstGeom>
        </p:spPr>
      </p:pic>
    </p:spTree>
    <p:extLst>
      <p:ext uri="{BB962C8B-B14F-4D97-AF65-F5344CB8AC3E}">
        <p14:creationId xmlns:p14="http://schemas.microsoft.com/office/powerpoint/2010/main" val="14253640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b="1" dirty="0"/>
              <a:t>Objetivos</a:t>
            </a:r>
            <a:endParaRPr lang="es-MX" dirty="0"/>
          </a:p>
        </p:txBody>
      </p:sp>
      <p:sp>
        <p:nvSpPr>
          <p:cNvPr id="3" name="Text Placeholder 2"/>
          <p:cNvSpPr>
            <a:spLocks noGrp="1"/>
          </p:cNvSpPr>
          <p:nvPr>
            <p:ph type="body" idx="1"/>
          </p:nvPr>
        </p:nvSpPr>
        <p:spPr/>
        <p:txBody>
          <a:bodyPr/>
          <a:lstStyle/>
          <a:p>
            <a:r>
              <a:rPr lang="es-MX" dirty="0">
                <a:solidFill>
                  <a:schemeClr val="bg1"/>
                </a:solidFill>
                <a:effectLst/>
              </a:rPr>
              <a:t>Objetivos </a:t>
            </a:r>
            <a:r>
              <a:rPr lang="es-MX" dirty="0" smtClean="0">
                <a:solidFill>
                  <a:schemeClr val="bg1"/>
                </a:solidFill>
                <a:effectLst/>
              </a:rPr>
              <a:t>generales</a:t>
            </a:r>
            <a:endParaRPr lang="es-MX" dirty="0">
              <a:solidFill>
                <a:schemeClr val="bg1"/>
              </a:solidFill>
              <a:effectLst/>
            </a:endParaRPr>
          </a:p>
        </p:txBody>
      </p:sp>
      <p:sp>
        <p:nvSpPr>
          <p:cNvPr id="4" name="Content Placeholder 3"/>
          <p:cNvSpPr>
            <a:spLocks noGrp="1"/>
          </p:cNvSpPr>
          <p:nvPr>
            <p:ph sz="half" idx="2"/>
          </p:nvPr>
        </p:nvSpPr>
        <p:spPr/>
        <p:txBody>
          <a:bodyPr/>
          <a:lstStyle/>
          <a:p>
            <a:pPr marL="0" indent="0" algn="just">
              <a:buNone/>
            </a:pPr>
            <a:r>
              <a:rPr lang="es-MX" dirty="0" smtClean="0">
                <a:effectLst/>
              </a:rPr>
              <a:t>Se </a:t>
            </a:r>
            <a:r>
              <a:rPr lang="es-MX" dirty="0">
                <a:effectLst/>
              </a:rPr>
              <a:t>busca investigar cuales son los síntomas más representativos de la enfermedad de Alzheimer así como los principales tratamientos existentes para el control de Alzheimer y los avances relacionados al tema que han acontecido.</a:t>
            </a:r>
          </a:p>
          <a:p>
            <a:endParaRPr lang="es-MX" dirty="0"/>
          </a:p>
        </p:txBody>
      </p:sp>
      <p:sp>
        <p:nvSpPr>
          <p:cNvPr id="5" name="Text Placeholder 4"/>
          <p:cNvSpPr>
            <a:spLocks noGrp="1"/>
          </p:cNvSpPr>
          <p:nvPr>
            <p:ph type="body" sz="quarter" idx="3"/>
          </p:nvPr>
        </p:nvSpPr>
        <p:spPr/>
        <p:txBody>
          <a:bodyPr/>
          <a:lstStyle/>
          <a:p>
            <a:r>
              <a:rPr lang="es-MX" dirty="0">
                <a:solidFill>
                  <a:schemeClr val="bg1"/>
                </a:solidFill>
                <a:effectLst/>
              </a:rPr>
              <a:t>Objetivos </a:t>
            </a:r>
            <a:r>
              <a:rPr lang="es-MX" dirty="0" smtClean="0">
                <a:solidFill>
                  <a:schemeClr val="bg1"/>
                </a:solidFill>
                <a:effectLst/>
              </a:rPr>
              <a:t>específicos</a:t>
            </a:r>
            <a:endParaRPr lang="es-MX" dirty="0">
              <a:solidFill>
                <a:schemeClr val="bg1"/>
              </a:solidFill>
              <a:effectLst/>
            </a:endParaRPr>
          </a:p>
        </p:txBody>
      </p:sp>
      <p:sp>
        <p:nvSpPr>
          <p:cNvPr id="6" name="Content Placeholder 5"/>
          <p:cNvSpPr>
            <a:spLocks noGrp="1"/>
          </p:cNvSpPr>
          <p:nvPr>
            <p:ph sz="quarter" idx="4"/>
          </p:nvPr>
        </p:nvSpPr>
        <p:spPr/>
        <p:txBody>
          <a:bodyPr/>
          <a:lstStyle/>
          <a:p>
            <a:pPr lvl="0"/>
            <a:r>
              <a:rPr lang="es-MX" dirty="0">
                <a:effectLst/>
              </a:rPr>
              <a:t>Causas de la enfermedad.</a:t>
            </a:r>
          </a:p>
          <a:p>
            <a:pPr lvl="0"/>
            <a:r>
              <a:rPr lang="es-MX" dirty="0">
                <a:effectLst/>
              </a:rPr>
              <a:t>Principales síntomas de la enfermedad.</a:t>
            </a:r>
          </a:p>
          <a:p>
            <a:pPr lvl="0"/>
            <a:r>
              <a:rPr lang="es-MX" dirty="0">
                <a:effectLst/>
              </a:rPr>
              <a:t>Formas de detección/diagnóstico de Alzheimer.</a:t>
            </a:r>
          </a:p>
          <a:p>
            <a:pPr lvl="0"/>
            <a:r>
              <a:rPr lang="es-MX" dirty="0">
                <a:effectLst/>
              </a:rPr>
              <a:t>Tratamientos comúnmente utilizados para tratarla.</a:t>
            </a:r>
          </a:p>
          <a:p>
            <a:endParaRPr lang="es-MX" dirty="0"/>
          </a:p>
        </p:txBody>
      </p:sp>
    </p:spTree>
    <p:extLst>
      <p:ext uri="{BB962C8B-B14F-4D97-AF65-F5344CB8AC3E}">
        <p14:creationId xmlns:p14="http://schemas.microsoft.com/office/powerpoint/2010/main" val="28171126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Causas</a:t>
            </a:r>
            <a:endParaRPr lang="es-MX" dirty="0"/>
          </a:p>
        </p:txBody>
      </p:sp>
      <p:sp>
        <p:nvSpPr>
          <p:cNvPr id="3" name="Content Placeholder 2"/>
          <p:cNvSpPr>
            <a:spLocks noGrp="1"/>
          </p:cNvSpPr>
          <p:nvPr>
            <p:ph idx="1"/>
          </p:nvPr>
        </p:nvSpPr>
        <p:spPr/>
        <p:txBody>
          <a:bodyPr>
            <a:normAutofit/>
          </a:bodyPr>
          <a:lstStyle/>
          <a:p>
            <a:pPr marL="0" indent="0" algn="just">
              <a:buNone/>
            </a:pPr>
            <a:r>
              <a:rPr lang="es-MX" sz="2000" dirty="0">
                <a:effectLst/>
              </a:rPr>
              <a:t>A pesar de los innumerables estudios que se han hecho sobre la enfermedad, no se han llegado a encontrar causas o razones específicas por las que el Alzheimer aparece; se desconoce cuál es el motivo de su aparición, porqué unas personas la padecen y otras no, más allá del hecho de ser por la degeneración de las células del cerebro. Científicos y doctores especulan que no se llegará a encontrar una razón o factor inherente en todos los casos de Alzheimer y que esta enfermedad es consecuencia de varios factores interrelacionados en la genética y estilo de vida de una persona. [4</a:t>
            </a:r>
            <a:r>
              <a:rPr lang="es-MX" sz="2000" dirty="0" smtClean="0">
                <a:effectLst/>
              </a:rPr>
              <a:t>]</a:t>
            </a:r>
            <a:endParaRPr lang="es-MX" sz="2000" dirty="0">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7592" y="4424681"/>
            <a:ext cx="3200400" cy="2106819"/>
          </a:xfrm>
          <a:prstGeom prst="rect">
            <a:avLst/>
          </a:prstGeom>
        </p:spPr>
      </p:pic>
    </p:spTree>
    <p:extLst>
      <p:ext uri="{BB962C8B-B14F-4D97-AF65-F5344CB8AC3E}">
        <p14:creationId xmlns:p14="http://schemas.microsoft.com/office/powerpoint/2010/main" val="13821287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Síntomas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7244" y="2336800"/>
            <a:ext cx="8601488" cy="3598863"/>
          </a:xfrm>
          <a:solidFill>
            <a:schemeClr val="tx1"/>
          </a:solidFill>
        </p:spPr>
      </p:pic>
    </p:spTree>
    <p:extLst>
      <p:ext uri="{BB962C8B-B14F-4D97-AF65-F5344CB8AC3E}">
        <p14:creationId xmlns:p14="http://schemas.microsoft.com/office/powerpoint/2010/main" val="23737331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Síntomas</a:t>
            </a:r>
            <a:endParaRPr lang="es-MX" dirty="0"/>
          </a:p>
        </p:txBody>
      </p:sp>
      <p:sp>
        <p:nvSpPr>
          <p:cNvPr id="5" name="Content Placeholder 4"/>
          <p:cNvSpPr>
            <a:spLocks noGrp="1"/>
          </p:cNvSpPr>
          <p:nvPr>
            <p:ph idx="1"/>
          </p:nvPr>
        </p:nvSpPr>
        <p:spPr/>
        <p:txBody>
          <a:bodyPr>
            <a:noAutofit/>
          </a:bodyPr>
          <a:lstStyle/>
          <a:p>
            <a:pPr marL="0" indent="0" algn="just">
              <a:buNone/>
            </a:pPr>
            <a:r>
              <a:rPr lang="es-MX" sz="2000" b="1" dirty="0">
                <a:solidFill>
                  <a:schemeClr val="bg1"/>
                </a:solidFill>
                <a:effectLst/>
              </a:rPr>
              <a:t>Etapas de la enfermedad</a:t>
            </a:r>
            <a:endParaRPr lang="es-MX" sz="2000" dirty="0">
              <a:solidFill>
                <a:schemeClr val="bg1"/>
              </a:solidFill>
              <a:effectLst/>
            </a:endParaRPr>
          </a:p>
          <a:p>
            <a:pPr marL="0" indent="0" algn="just">
              <a:buNone/>
            </a:pPr>
            <a:r>
              <a:rPr lang="es-MX" sz="2000" dirty="0">
                <a:effectLst/>
              </a:rPr>
              <a:t>La rapidez de la progresión de la enfermedad varía considerablemente. Las personas que padecen de Alzheimer viven un promedio de ocho años, pero algunas personas pueden vivir hasta 20 años. El ciclo de la enfermedad depende en parte de la edad de la persona al momento del diagnóstico y de la existencia de otras condiciones médicas. Se han identificado tres etapas de acuerdo con la evolución de la enfermedad: </a:t>
            </a:r>
            <a:endParaRPr lang="es-MX" sz="2000" dirty="0" smtClean="0">
              <a:effectLst/>
            </a:endParaRPr>
          </a:p>
          <a:p>
            <a:pPr lvl="2" algn="just"/>
            <a:r>
              <a:rPr lang="es-MX" sz="2000" dirty="0" smtClean="0">
                <a:effectLst/>
              </a:rPr>
              <a:t>Etapa </a:t>
            </a:r>
            <a:r>
              <a:rPr lang="es-MX" sz="2000" dirty="0">
                <a:effectLst/>
              </a:rPr>
              <a:t>temprana (Fase I)</a:t>
            </a:r>
          </a:p>
          <a:p>
            <a:pPr lvl="2" algn="just"/>
            <a:r>
              <a:rPr lang="es-MX" sz="2000" dirty="0" smtClean="0">
                <a:effectLst/>
              </a:rPr>
              <a:t>Etapa </a:t>
            </a:r>
            <a:r>
              <a:rPr lang="es-MX" sz="2000" dirty="0">
                <a:effectLst/>
              </a:rPr>
              <a:t>intermedia (Fase II</a:t>
            </a:r>
            <a:r>
              <a:rPr lang="es-MX" sz="2000" dirty="0" smtClean="0">
                <a:effectLst/>
              </a:rPr>
              <a:t>)</a:t>
            </a:r>
            <a:endParaRPr lang="es-MX" sz="2000" dirty="0">
              <a:effectLst/>
            </a:endParaRPr>
          </a:p>
          <a:p>
            <a:pPr lvl="2" algn="just"/>
            <a:r>
              <a:rPr lang="es-MX" sz="2000" dirty="0">
                <a:effectLst/>
              </a:rPr>
              <a:t>Etapa final (Fase III</a:t>
            </a:r>
            <a:r>
              <a:rPr lang="es-MX" sz="2000" dirty="0" smtClean="0">
                <a:effectLst/>
              </a:rPr>
              <a:t>)</a:t>
            </a:r>
          </a:p>
          <a:p>
            <a:pPr marL="0" indent="0" algn="just">
              <a:buNone/>
            </a:pPr>
            <a:r>
              <a:rPr lang="es-MX" sz="2000" dirty="0" smtClean="0">
                <a:effectLst/>
              </a:rPr>
              <a:t>Sin </a:t>
            </a:r>
            <a:r>
              <a:rPr lang="es-MX" sz="2000" dirty="0">
                <a:effectLst/>
              </a:rPr>
              <a:t>embargo, se debe tener en cuenta </a:t>
            </a:r>
            <a:r>
              <a:rPr lang="es-MX" sz="2000" dirty="0" smtClean="0">
                <a:effectLst/>
              </a:rPr>
              <a:t>que </a:t>
            </a:r>
            <a:r>
              <a:rPr lang="es-MX" sz="2000" dirty="0">
                <a:effectLst/>
              </a:rPr>
              <a:t>los signos o síntomas se pueden presentar en forma diferente. [3] [8]</a:t>
            </a:r>
          </a:p>
          <a:p>
            <a:endParaRPr lang="es-MX" sz="2000" dirty="0"/>
          </a:p>
        </p:txBody>
      </p:sp>
    </p:spTree>
    <p:extLst>
      <p:ext uri="{BB962C8B-B14F-4D97-AF65-F5344CB8AC3E}">
        <p14:creationId xmlns:p14="http://schemas.microsoft.com/office/powerpoint/2010/main" val="9359007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Síntomas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4193" y="2202439"/>
            <a:ext cx="7303422" cy="4297680"/>
          </a:xfrm>
        </p:spPr>
      </p:pic>
    </p:spTree>
    <p:extLst>
      <p:ext uri="{BB962C8B-B14F-4D97-AF65-F5344CB8AC3E}">
        <p14:creationId xmlns:p14="http://schemas.microsoft.com/office/powerpoint/2010/main" val="2554747589"/>
      </p:ext>
    </p:extLst>
  </p:cSld>
  <p:clrMapOvr>
    <a:masterClrMapping/>
  </p:clrMapOvr>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docProps/app.xml><?xml version="1.0" encoding="utf-8"?>
<Properties xmlns="http://schemas.openxmlformats.org/officeDocument/2006/extended-properties" xmlns:vt="http://schemas.openxmlformats.org/officeDocument/2006/docPropsVTypes">
  <Template>Berlin</Template>
  <TotalTime>677</TotalTime>
  <Words>1143</Words>
  <Application>Microsoft Office PowerPoint</Application>
  <PresentationFormat>Widescreen</PresentationFormat>
  <Paragraphs>56</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Trebuchet MS</vt:lpstr>
      <vt:lpstr>Berlin</vt:lpstr>
      <vt:lpstr>Alzheimer</vt:lpstr>
      <vt:lpstr>Introducción</vt:lpstr>
      <vt:lpstr>Introducción</vt:lpstr>
      <vt:lpstr>Justificación</vt:lpstr>
      <vt:lpstr>Objetivos</vt:lpstr>
      <vt:lpstr>Causas</vt:lpstr>
      <vt:lpstr>Síntomas</vt:lpstr>
      <vt:lpstr>Síntomas</vt:lpstr>
      <vt:lpstr>Síntomas</vt:lpstr>
      <vt:lpstr>Detección/Diagnóstico </vt:lpstr>
      <vt:lpstr>Detección/Diagnóstico </vt:lpstr>
      <vt:lpstr>Tratamiento</vt:lpstr>
      <vt:lpstr>Conclusiones</vt:lpstr>
      <vt:lpstr>Trabajo futuro</vt:lpstr>
      <vt:lpstr>Referencias</vt:lpstr>
      <vt:lpstr>Referencias</vt:lpstr>
    </vt:vector>
  </TitlesOfParts>
  <Company>Plantronics,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LOPEZ, Pedro</dc:creator>
  <cp:lastModifiedBy>LOPEZ, Pedro</cp:lastModifiedBy>
  <cp:revision>29</cp:revision>
  <dcterms:created xsi:type="dcterms:W3CDTF">2016-05-31T22:57:24Z</dcterms:created>
  <dcterms:modified xsi:type="dcterms:W3CDTF">2016-06-01T20:42:14Z</dcterms:modified>
</cp:coreProperties>
</file>